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6C7D-4F4C-4DD8-8770-95B005BED0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70E5-2B86-4AFD-8FCA-DB98D4660A0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Dinamika :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Newton törvények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i="1" dirty="0" smtClean="0"/>
              <a:t>    Newton </a:t>
            </a:r>
            <a:r>
              <a:rPr lang="hu-HU" i="1" dirty="0"/>
              <a:t>IV. törvénye (szuperpozíció elve): Az </a:t>
            </a:r>
            <a:r>
              <a:rPr lang="hu-HU" i="1" dirty="0" smtClean="0"/>
              <a:t>erők egymás </a:t>
            </a:r>
            <a:r>
              <a:rPr lang="hu-HU" i="1" dirty="0"/>
              <a:t>hatását nem zavarva, </a:t>
            </a:r>
            <a:r>
              <a:rPr lang="hu-HU" i="1" dirty="0" smtClean="0"/>
              <a:t>vektorokként</a:t>
            </a:r>
            <a:r>
              <a:rPr lang="hu-HU" dirty="0" smtClean="0"/>
              <a:t> </a:t>
            </a:r>
            <a:r>
              <a:rPr lang="hu-HU" dirty="0" smtClean="0"/>
              <a:t>adódnak </a:t>
            </a:r>
            <a:r>
              <a:rPr lang="hu-HU" dirty="0"/>
              <a:t>össze. (Röviden megfogalmazva: az erők vektorok</a:t>
            </a:r>
            <a:r>
              <a:rPr lang="hu-HU" dirty="0" smtClean="0"/>
              <a:t>.)</a:t>
            </a:r>
          </a:p>
          <a:p>
            <a:pPr>
              <a:buNone/>
            </a:pPr>
            <a:r>
              <a:rPr lang="hu-HU" dirty="0" smtClean="0"/>
              <a:t>    Newton </a:t>
            </a:r>
            <a:r>
              <a:rPr lang="hu-HU" dirty="0"/>
              <a:t>II. és IV. törvényét együtt </a:t>
            </a:r>
            <a:r>
              <a:rPr lang="hu-HU" i="1" dirty="0"/>
              <a:t>a dinamika </a:t>
            </a:r>
            <a:r>
              <a:rPr lang="hu-HU" i="1" dirty="0" smtClean="0"/>
              <a:t>alapegyenletének </a:t>
            </a:r>
            <a:r>
              <a:rPr lang="hu-HU" i="1" dirty="0"/>
              <a:t>tekintjük: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445224"/>
            <a:ext cx="294809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b="1" dirty="0" smtClean="0"/>
              <a:t>Köszönöm a </a:t>
            </a:r>
            <a:r>
              <a:rPr lang="hu-HU" sz="6000" b="1" dirty="0" smtClean="0"/>
              <a:t>figyelmet</a:t>
            </a:r>
            <a:r>
              <a:rPr lang="hu-HU" sz="6000" b="1" dirty="0" smtClean="0"/>
              <a:t>!</a:t>
            </a:r>
            <a:endParaRPr lang="hu-HU" sz="60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dinamika alaptörvényei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b="1" i="1" dirty="0"/>
              <a:t>Ariszto</a:t>
            </a:r>
            <a:r>
              <a:rPr lang="hu-HU" sz="2000" b="1" i="1" dirty="0"/>
              <a:t>telész (Kr.e. 384-322) úgy vélte, a mozgásnak oka van („minden mozgót mozgat valami”).</a:t>
            </a:r>
          </a:p>
          <a:p>
            <a:pPr>
              <a:buNone/>
            </a:pPr>
            <a:r>
              <a:rPr lang="hu-HU" sz="2000" b="1" dirty="0"/>
              <a:t>Kb. kétezer esztendő múltán </a:t>
            </a:r>
            <a:r>
              <a:rPr lang="hu-HU" sz="2000" b="1" i="1" dirty="0" smtClean="0"/>
              <a:t>Galileo </a:t>
            </a:r>
            <a:r>
              <a:rPr lang="hu-HU" sz="2000" b="1" i="1" dirty="0"/>
              <a:t>Galilei (Kr.u. 1564-1642) mondta ki a fenti elv módosítását: nem a</a:t>
            </a:r>
          </a:p>
          <a:p>
            <a:pPr>
              <a:buNone/>
            </a:pPr>
            <a:r>
              <a:rPr lang="hu-HU" sz="2000" b="1" dirty="0"/>
              <a:t>mozgásnak van oka, </a:t>
            </a:r>
            <a:r>
              <a:rPr lang="hu-HU" sz="2000" b="1" dirty="0" smtClean="0"/>
              <a:t>hanem </a:t>
            </a:r>
            <a:r>
              <a:rPr lang="hu-HU" sz="2000" b="1" dirty="0"/>
              <a:t>a mozgás megváltozásának</a:t>
            </a:r>
            <a:r>
              <a:rPr lang="hu-HU" sz="2000" b="1" dirty="0" smtClean="0"/>
              <a:t>.</a:t>
            </a:r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endParaRPr lang="hu-HU" sz="1800" b="1" dirty="0" smtClean="0"/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endParaRPr lang="hu-HU" sz="1800" b="1" dirty="0" smtClean="0"/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endParaRPr lang="hu-HU" sz="1800" b="1" dirty="0" smtClean="0"/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r>
              <a:rPr lang="hu-HU" sz="1800" b="1" dirty="0" smtClean="0"/>
              <a:t>                        Arisztotelész                                                    Galileo </a:t>
            </a:r>
            <a:r>
              <a:rPr lang="hu-HU" sz="1800" b="1" dirty="0"/>
              <a:t>Galilei</a:t>
            </a:r>
            <a:endParaRPr lang="hu-HU" sz="18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56992"/>
            <a:ext cx="178041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356992"/>
            <a:ext cx="1714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i="1" dirty="0"/>
              <a:t>Tehetetlenség </a:t>
            </a:r>
            <a:r>
              <a:rPr lang="hu-HU" i="1" dirty="0" smtClean="0"/>
              <a:t>törvénye 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    egy </a:t>
            </a:r>
            <a:r>
              <a:rPr lang="hu-HU" dirty="0"/>
              <a:t>test önmagától nem </a:t>
            </a:r>
            <a:r>
              <a:rPr lang="hu-HU" dirty="0" smtClean="0"/>
              <a:t>képes mozgásállapota </a:t>
            </a:r>
            <a:r>
              <a:rPr lang="hu-HU" dirty="0"/>
              <a:t>megváltoztatására;</a:t>
            </a:r>
          </a:p>
          <a:p>
            <a:pPr>
              <a:buNone/>
            </a:pPr>
            <a:r>
              <a:rPr lang="hu-HU" dirty="0" smtClean="0"/>
              <a:t>    mindaddig </a:t>
            </a:r>
            <a:r>
              <a:rPr lang="hu-HU" dirty="0"/>
              <a:t>megőrzi eredeti mozgásállapotát, amíg egy másik, külső erő annak </a:t>
            </a:r>
            <a:r>
              <a:rPr lang="hu-HU" dirty="0" smtClean="0"/>
              <a:t>megváltoztatására nem kényszeríti</a:t>
            </a:r>
            <a:r>
              <a:rPr lang="hu-HU" dirty="0"/>
              <a:t>. Ha egy testre nem hat külső erő, akkor a test egyenes vonalú egyenletes mozgást végez, </a:t>
            </a:r>
            <a:r>
              <a:rPr lang="hu-HU" dirty="0" smtClean="0"/>
              <a:t>vagy    </a:t>
            </a:r>
            <a:r>
              <a:rPr lang="hu-HU" dirty="0" smtClean="0"/>
              <a:t>nyugalomban </a:t>
            </a:r>
            <a:r>
              <a:rPr lang="hu-HU" dirty="0"/>
              <a:t>van.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    Az </a:t>
            </a:r>
            <a:r>
              <a:rPr lang="hu-HU" dirty="0"/>
              <a:t>olyan vonatkoztatási rendszert, amelyben a tehetetlenség törvénye érvényes, </a:t>
            </a:r>
            <a:r>
              <a:rPr lang="hu-HU" dirty="0" smtClean="0"/>
              <a:t>tehetetlenségi vagy </a:t>
            </a:r>
            <a:r>
              <a:rPr lang="hu-HU" i="1" dirty="0" err="1" smtClean="0"/>
              <a:t>inerciarendszernek</a:t>
            </a:r>
            <a:r>
              <a:rPr lang="hu-HU" i="1" dirty="0" smtClean="0"/>
              <a:t> </a:t>
            </a:r>
            <a:r>
              <a:rPr lang="hu-HU" i="1" dirty="0"/>
              <a:t>nevezzük. Az </a:t>
            </a:r>
            <a:r>
              <a:rPr lang="hu-HU" i="1" dirty="0" smtClean="0"/>
              <a:t>állócsillagokhoz</a:t>
            </a:r>
            <a:r>
              <a:rPr lang="hu-HU" i="1" dirty="0"/>
              <a:t>, például a Naphoz rögzített </a:t>
            </a:r>
            <a:r>
              <a:rPr lang="hu-HU" i="1" dirty="0" smtClean="0"/>
              <a:t>vonatkoztatási</a:t>
            </a:r>
            <a:r>
              <a:rPr lang="hu-HU" dirty="0" smtClean="0"/>
              <a:t> </a:t>
            </a:r>
            <a:r>
              <a:rPr lang="hu-HU" dirty="0" smtClean="0"/>
              <a:t>rendszer </a:t>
            </a:r>
            <a:r>
              <a:rPr lang="hu-HU" dirty="0"/>
              <a:t>tekinthető </a:t>
            </a:r>
            <a:r>
              <a:rPr lang="hu-HU" dirty="0" err="1"/>
              <a:t>inerciarendszernek</a:t>
            </a:r>
            <a:r>
              <a:rPr lang="hu-HU" dirty="0"/>
              <a:t>. Ha egy </a:t>
            </a:r>
            <a:r>
              <a:rPr lang="hu-HU" dirty="0" err="1"/>
              <a:t>inerciarendszer</a:t>
            </a:r>
            <a:r>
              <a:rPr lang="hu-HU" dirty="0"/>
              <a:t> ismert, akkor végtelen sok ismert, </a:t>
            </a:r>
            <a:r>
              <a:rPr lang="hu-HU" dirty="0" smtClean="0"/>
              <a:t>mert minden </a:t>
            </a:r>
            <a:r>
              <a:rPr lang="hu-HU" dirty="0"/>
              <a:t>hozzá képest egyenes vonalú egyenletest mozgást végző vonatkoztatási rendszer </a:t>
            </a:r>
            <a:r>
              <a:rPr lang="hu-HU" dirty="0" smtClean="0"/>
              <a:t>is </a:t>
            </a:r>
            <a:r>
              <a:rPr lang="hu-HU" dirty="0" err="1" smtClean="0"/>
              <a:t>inerciarendszer</a:t>
            </a:r>
            <a:r>
              <a:rPr lang="hu-H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400" b="1" dirty="0" smtClean="0"/>
              <a:t>    </a:t>
            </a:r>
            <a:r>
              <a:rPr lang="hu-HU" sz="2600" b="1" dirty="0" smtClean="0"/>
              <a:t>A </a:t>
            </a:r>
            <a:r>
              <a:rPr lang="hu-HU" sz="2600" b="1" i="1" dirty="0"/>
              <a:t>Galilei-féle relativitási elv kimondja, hogy mechanikai kísérletekkel nem tehetünk </a:t>
            </a:r>
            <a:r>
              <a:rPr lang="hu-HU" sz="2600" b="1" i="1" dirty="0" smtClean="0"/>
              <a:t>különbséget </a:t>
            </a:r>
            <a:r>
              <a:rPr lang="hu-HU" sz="2600" b="1" dirty="0" smtClean="0"/>
              <a:t>az </a:t>
            </a:r>
            <a:r>
              <a:rPr lang="hu-HU" sz="2600" b="1" dirty="0" err="1"/>
              <a:t>inerciarendszerek</a:t>
            </a:r>
            <a:r>
              <a:rPr lang="hu-HU" sz="2600" b="1" dirty="0"/>
              <a:t> között. Ha egy mechanikai törvény érvényesnek bizonyul egy </a:t>
            </a:r>
            <a:r>
              <a:rPr lang="hu-HU" sz="2600" b="1" dirty="0" smtClean="0"/>
              <a:t>vonatkoztatási rendszerben</a:t>
            </a:r>
            <a:r>
              <a:rPr lang="hu-HU" sz="2600" b="1" dirty="0"/>
              <a:t>, akkor minden hozzá képest egyenes vonalú egyenletes mozgást végző rendszerben is igaz.</a:t>
            </a:r>
          </a:p>
          <a:p>
            <a:pPr>
              <a:buNone/>
            </a:pPr>
            <a:r>
              <a:rPr lang="hu-HU" sz="2600" b="1" dirty="0" smtClean="0"/>
              <a:t>    A </a:t>
            </a:r>
            <a:r>
              <a:rPr lang="hu-HU" sz="2600" b="1" dirty="0"/>
              <a:t>dinamika alaptörvényeit Isaac Newton (Kr.u. 1643-1727) rendszerezte (1687</a:t>
            </a:r>
            <a:r>
              <a:rPr lang="hu-HU" sz="2600" b="1" dirty="0" smtClean="0"/>
              <a:t>):</a:t>
            </a:r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endParaRPr lang="hu-HU" sz="1800" b="1" dirty="0" smtClean="0"/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endParaRPr lang="hu-HU" sz="1800" b="1" dirty="0" smtClean="0"/>
          </a:p>
          <a:p>
            <a:pPr>
              <a:buNone/>
            </a:pPr>
            <a:endParaRPr lang="hu-HU" sz="1800" b="1" dirty="0"/>
          </a:p>
          <a:p>
            <a:pPr>
              <a:buNone/>
            </a:pPr>
            <a:endParaRPr lang="hu-HU" sz="1800" b="1" dirty="0" smtClean="0"/>
          </a:p>
          <a:p>
            <a:pPr>
              <a:buNone/>
            </a:pPr>
            <a:r>
              <a:rPr lang="hu-HU" sz="1800" b="1" dirty="0"/>
              <a:t> </a:t>
            </a:r>
            <a:r>
              <a:rPr lang="hu-HU" sz="1800" b="1" dirty="0" smtClean="0"/>
              <a:t>                                                               Isaac Newton</a:t>
            </a:r>
            <a:endParaRPr lang="hu-HU" sz="1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365104"/>
            <a:ext cx="1440160" cy="174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i="1" dirty="0" smtClean="0"/>
              <a:t>    Newton </a:t>
            </a:r>
            <a:r>
              <a:rPr lang="hu-HU" i="1" dirty="0"/>
              <a:t>I. törvénye: A dinamika törvényeit </a:t>
            </a:r>
            <a:r>
              <a:rPr lang="hu-HU" i="1" dirty="0" err="1"/>
              <a:t>inerciarendszerekben</a:t>
            </a:r>
            <a:r>
              <a:rPr lang="hu-HU" i="1" dirty="0"/>
              <a:t> írjuk le, tehát érvényesnek</a:t>
            </a:r>
          </a:p>
          <a:p>
            <a:pPr>
              <a:buNone/>
            </a:pPr>
            <a:r>
              <a:rPr lang="hu-HU" dirty="0" smtClean="0"/>
              <a:t>    tekintjük </a:t>
            </a:r>
            <a:r>
              <a:rPr lang="hu-HU" dirty="0"/>
              <a:t>a tehetetlenség törvényét. </a:t>
            </a:r>
            <a:endParaRPr lang="hu-HU" dirty="0" smtClean="0"/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i="1" dirty="0" smtClean="0"/>
              <a:t>Newton </a:t>
            </a:r>
            <a:r>
              <a:rPr lang="hu-HU" i="1" dirty="0"/>
              <a:t>II. törvénye: Ha egy tömegpontra erő hat, akkor mozgásállapota megváltozik, a </a:t>
            </a:r>
            <a:r>
              <a:rPr lang="hu-HU" i="1" dirty="0" smtClean="0"/>
              <a:t>test</a:t>
            </a:r>
            <a:r>
              <a:rPr lang="hu-HU" dirty="0" smtClean="0"/>
              <a:t>    </a:t>
            </a:r>
            <a:r>
              <a:rPr lang="hu-HU" dirty="0" smtClean="0"/>
              <a:t>gyorsul</a:t>
            </a:r>
            <a:r>
              <a:rPr lang="hu-HU" dirty="0"/>
              <a:t>. A létrejövő gyorsulás egyenesen arányos a gyorsító erővel, arányossági tényező a test </a:t>
            </a:r>
            <a:r>
              <a:rPr lang="hu-HU" dirty="0" smtClean="0"/>
              <a:t>tehetetlen tömege</a:t>
            </a:r>
            <a:r>
              <a:rPr lang="hu-HU" dirty="0"/>
              <a:t>: </a:t>
            </a:r>
            <a:r>
              <a:rPr lang="hu-HU" i="1" dirty="0"/>
              <a:t>F = m⋅ a 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dirty="0" smtClean="0"/>
              <a:t>      E </a:t>
            </a:r>
            <a:r>
              <a:rPr lang="hu-HU" sz="2000" b="1" dirty="0"/>
              <a:t>fenti megfogalmazás állandó erőt és állandó tömeget feltételez. A valóságban legtöbbször </a:t>
            </a:r>
            <a:r>
              <a:rPr lang="hu-HU" sz="2000" b="1" dirty="0" smtClean="0"/>
              <a:t>nem </a:t>
            </a:r>
            <a:r>
              <a:rPr lang="hu-HU" sz="2000" b="1" dirty="0" smtClean="0"/>
              <a:t>állandó </a:t>
            </a:r>
            <a:r>
              <a:rPr lang="hu-HU" sz="2000" b="1" dirty="0"/>
              <a:t>a hatóerő. És azt is tudjuk, hogy </a:t>
            </a:r>
            <a:r>
              <a:rPr lang="hu-HU" sz="2000" b="1" i="1" dirty="0"/>
              <a:t>Albert Einstein (Kr.u. 1879-1955) speciális </a:t>
            </a:r>
            <a:r>
              <a:rPr lang="hu-HU" sz="2000" b="1" i="1" dirty="0" smtClean="0"/>
              <a:t>relativitáselmélete</a:t>
            </a:r>
            <a:r>
              <a:rPr lang="hu-HU" sz="2000" b="1" dirty="0" smtClean="0"/>
              <a:t> </a:t>
            </a:r>
            <a:r>
              <a:rPr lang="hu-HU" sz="2000" b="1" dirty="0" smtClean="0"/>
              <a:t>értelmében </a:t>
            </a:r>
            <a:r>
              <a:rPr lang="hu-HU" sz="2000" b="1" dirty="0"/>
              <a:t>a testek tömege sebességük változásával együtt változik (</a:t>
            </a:r>
            <a:r>
              <a:rPr lang="hu-HU" sz="2000" b="1" i="1" dirty="0"/>
              <a:t>relativisztikus tömegnövekedés</a:t>
            </a:r>
            <a:r>
              <a:rPr lang="hu-HU" sz="2000" b="1" i="1" dirty="0" smtClean="0"/>
              <a:t>):</a:t>
            </a:r>
          </a:p>
          <a:p>
            <a:pPr>
              <a:buNone/>
            </a:pPr>
            <a:endParaRPr lang="hu-HU" sz="1800" b="1" i="1" dirty="0"/>
          </a:p>
          <a:p>
            <a:pPr>
              <a:buNone/>
            </a:pPr>
            <a:endParaRPr lang="hu-HU" sz="1800" b="1" i="1" dirty="0" smtClean="0"/>
          </a:p>
          <a:p>
            <a:pPr>
              <a:buNone/>
            </a:pPr>
            <a:endParaRPr lang="hu-HU" sz="1800" b="1" i="1" dirty="0"/>
          </a:p>
          <a:p>
            <a:pPr>
              <a:buNone/>
            </a:pPr>
            <a:endParaRPr lang="hu-HU" sz="1800" b="1" i="1" dirty="0" smtClean="0"/>
          </a:p>
          <a:p>
            <a:pPr>
              <a:buNone/>
            </a:pPr>
            <a:endParaRPr lang="hu-HU" sz="1800" b="1" i="1" dirty="0"/>
          </a:p>
          <a:p>
            <a:pPr>
              <a:buNone/>
            </a:pPr>
            <a:endParaRPr lang="hu-HU" sz="1800" b="1" i="1" dirty="0" smtClean="0"/>
          </a:p>
          <a:p>
            <a:pPr>
              <a:buNone/>
            </a:pPr>
            <a:endParaRPr lang="hu-HU" sz="1800" b="1" i="1" dirty="0"/>
          </a:p>
          <a:p>
            <a:pPr>
              <a:buNone/>
            </a:pPr>
            <a:r>
              <a:rPr lang="hu-HU" sz="1800" b="1" i="1" dirty="0" smtClean="0"/>
              <a:t>                                                                                                                        Albert Einstein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73016"/>
            <a:ext cx="559432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573016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b="1" i="1" dirty="0" smtClean="0"/>
              <a:t>       Newton </a:t>
            </a:r>
            <a:r>
              <a:rPr lang="hu-HU" sz="2000" b="1" i="1" dirty="0"/>
              <a:t>III. törvénye (hatás-ellenhatás elve): A természetben az erők párosával lépnek fel. Ha </a:t>
            </a:r>
            <a:r>
              <a:rPr lang="hu-HU" sz="2000" b="1" i="1" dirty="0" smtClean="0"/>
              <a:t>egy A </a:t>
            </a:r>
            <a:r>
              <a:rPr lang="hu-HU" sz="2000" b="1" i="1" dirty="0"/>
              <a:t>test hat egy B testre, akkor a B test is ugyanakkora nagyságú erővel hat az A testre. A két erő </a:t>
            </a:r>
            <a:r>
              <a:rPr lang="hu-HU" sz="2000" b="1" i="1" dirty="0" smtClean="0"/>
              <a:t>irányítása </a:t>
            </a:r>
            <a:r>
              <a:rPr lang="hu-HU" sz="2000" b="1" dirty="0" smtClean="0"/>
              <a:t>ellentétes</a:t>
            </a:r>
            <a:r>
              <a:rPr lang="hu-HU" sz="2000" b="1" dirty="0"/>
              <a:t>. Pontban koncentrált erőknél közös a hatásvonal</a:t>
            </a:r>
            <a:r>
              <a:rPr lang="hu-HU" sz="2000" b="1" dirty="0" smtClean="0"/>
              <a:t>.</a:t>
            </a:r>
          </a:p>
          <a:p>
            <a:pPr>
              <a:buNone/>
            </a:pPr>
            <a:endParaRPr lang="hu-HU" sz="2000" b="1" dirty="0"/>
          </a:p>
          <a:p>
            <a:pPr>
              <a:buNone/>
            </a:pPr>
            <a:endParaRPr lang="hu-HU" sz="2000" b="1" dirty="0" smtClean="0"/>
          </a:p>
          <a:p>
            <a:pPr>
              <a:buNone/>
            </a:pPr>
            <a:r>
              <a:rPr lang="hu-HU" sz="2000" b="1" dirty="0" smtClean="0"/>
              <a:t>      Ez </a:t>
            </a:r>
            <a:r>
              <a:rPr lang="hu-HU" sz="2000" b="1" dirty="0"/>
              <a:t>a törvény könnyen kipróbálható: rácsapunk az asztalra. Nem csak az asztal ütődik meg, kezünk is sajog.</a:t>
            </a:r>
          </a:p>
          <a:p>
            <a:pPr>
              <a:buNone/>
            </a:pPr>
            <a:r>
              <a:rPr lang="hu-HU" sz="2000" b="1" dirty="0" smtClean="0"/>
              <a:t>      Vagy </a:t>
            </a:r>
            <a:r>
              <a:rPr lang="hu-HU" sz="2000" b="1" dirty="0"/>
              <a:t>gyakran idézett példa a part mellett álló csónak, amiből kiugorva mi előre, a csónak hátra indul el. </a:t>
            </a:r>
            <a:r>
              <a:rPr lang="hu-HU" sz="2000" b="1" dirty="0" smtClean="0"/>
              <a:t>Gyakran </a:t>
            </a:r>
            <a:r>
              <a:rPr lang="hu-HU" sz="2000" b="1" dirty="0" smtClean="0"/>
              <a:t>kérdezik</a:t>
            </a:r>
            <a:r>
              <a:rPr lang="hu-HU" sz="2000" b="1" dirty="0"/>
              <a:t>, miért nem semlegesíti egymást a két erő. Hát azért nem, mert nem ugyanarra a testre hatnak, és így </a:t>
            </a:r>
            <a:r>
              <a:rPr lang="hu-HU" sz="2000" b="1" dirty="0" smtClean="0"/>
              <a:t>nem     </a:t>
            </a:r>
            <a:r>
              <a:rPr lang="hu-HU" sz="2000" b="1" dirty="0" smtClean="0"/>
              <a:t>összegződhetnek</a:t>
            </a:r>
            <a:r>
              <a:rPr lang="hu-HU" sz="2000" b="1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924944"/>
            <a:ext cx="1359966" cy="47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344816" cy="56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460</Words>
  <Application>Microsoft Office PowerPoint</Application>
  <PresentationFormat>Diavetítés a képernyőre (4:3 oldalarány)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Dinamika :</vt:lpstr>
      <vt:lpstr>A dinamika alaptörvényei</vt:lpstr>
      <vt:lpstr>Tehetetlenség törvénye :</vt:lpstr>
      <vt:lpstr>4. dia</vt:lpstr>
      <vt:lpstr>5. dia</vt:lpstr>
      <vt:lpstr>6. dia</vt:lpstr>
      <vt:lpstr>7. dia</vt:lpstr>
      <vt:lpstr>8. dia</vt:lpstr>
      <vt:lpstr>9. dia</vt:lpstr>
      <vt:lpstr>10. dia</vt:lpstr>
      <vt:lpstr>Köszönöm a figyelmet!</vt:lpstr>
    </vt:vector>
  </TitlesOfParts>
  <Company>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:</dc:title>
  <dc:creator>X</dc:creator>
  <cp:lastModifiedBy>user</cp:lastModifiedBy>
  <cp:revision>5</cp:revision>
  <dcterms:created xsi:type="dcterms:W3CDTF">2012-01-10T18:35:05Z</dcterms:created>
  <dcterms:modified xsi:type="dcterms:W3CDTF">2020-06-21T14:26:38Z</dcterms:modified>
</cp:coreProperties>
</file>